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7" r:id="rId2"/>
    <p:sldId id="256" r:id="rId3"/>
    <p:sldId id="258" r:id="rId4"/>
    <p:sldId id="260" r:id="rId5"/>
    <p:sldId id="264" r:id="rId6"/>
    <p:sldId id="261" r:id="rId7"/>
    <p:sldId id="263" r:id="rId8"/>
    <p:sldId id="265" r:id="rId9"/>
    <p:sldId id="266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99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07" autoAdjust="0"/>
    <p:restoredTop sz="86659" autoAdjust="0"/>
  </p:normalViewPr>
  <p:slideViewPr>
    <p:cSldViewPr snapToGrid="0" snapToObjects="1">
      <p:cViewPr varScale="1">
        <p:scale>
          <a:sx n="91" d="100"/>
          <a:sy n="91" d="100"/>
        </p:scale>
        <p:origin x="56" y="1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A233C-6548-48E4-8429-50693950BBE0}" type="datetimeFigureOut">
              <a:rPr lang="ko-KR" altLang="en-US" smtClean="0"/>
              <a:t>2023-06-08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9F8D85-1303-4CE7-AEE8-7F9097374E2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0248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1592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4054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54986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9393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8336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8614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935382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5888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9F8D85-1303-4CE7-AEE8-7F9097374E29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9967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22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074C8-7F11-9D4D-B101-49042A913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087"/>
            <a:ext cx="8229792" cy="246017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635E-1B0B-FF46-9BCE-0C944BD16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3170"/>
            <a:ext cx="8229793" cy="138242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1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DEF-3949-7744-8DD1-D71185B5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79767-5ABD-F34C-8F79-814A80A9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825625"/>
            <a:ext cx="11718235" cy="41913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7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30C6-B321-6143-A08B-85AF799E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365125"/>
            <a:ext cx="1160890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7DD3-DA4B-5846-BD6A-62CE469DC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825625"/>
            <a:ext cx="5751443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439A6-3255-AC45-B6AB-3FB4CFCCA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5061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4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30E10-40D5-4C41-9E02-1CF6CD00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FFD7C-F2BB-FD42-9838-2354E06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236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5DDEE"/>
        </a:buClr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47839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D833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F97D3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5DDEE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781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883" y="2766219"/>
            <a:ext cx="11718235" cy="13255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altLang="ko-KR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708551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EB03-8380-DA47-BBA6-C12D32F83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489"/>
            <a:ext cx="8229792" cy="2561696"/>
          </a:xfrm>
        </p:spPr>
        <p:txBody>
          <a:bodyPr>
            <a:normAutofit fontScale="90000"/>
          </a:bodyPr>
          <a:lstStyle/>
          <a:p>
            <a:r>
              <a:rPr lang="en-US" altLang="ko-KR" sz="6000" spc="-60" dirty="0"/>
              <a:t>Emulation Based Automation Platform For SoC Performance Verification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1A3850-C971-D441-8B6B-1B4905A46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9302"/>
            <a:ext cx="8229793" cy="1161809"/>
          </a:xfrm>
        </p:spPr>
        <p:txBody>
          <a:bodyPr>
            <a:normAutofit fontScale="62500" lnSpcReduction="20000"/>
          </a:bodyPr>
          <a:lstStyle/>
          <a:p>
            <a:r>
              <a:rPr lang="en-US" dirty="0" err="1"/>
              <a:t>Jisu</a:t>
            </a:r>
            <a:r>
              <a:rPr lang="en-US" dirty="0"/>
              <a:t> Yang	           </a:t>
            </a:r>
            <a:r>
              <a:rPr lang="en-US" altLang="ko-KR" sz="2400" dirty="0"/>
              <a:t>J</a:t>
            </a:r>
            <a:r>
              <a:rPr lang="ko-KR" altLang="ko-KR" sz="2400" dirty="0" err="1"/>
              <a:t>eonggu</a:t>
            </a:r>
            <a:r>
              <a:rPr lang="en-US" altLang="ko-KR" sz="2400" dirty="0"/>
              <a:t> L</a:t>
            </a:r>
            <a:r>
              <a:rPr lang="ko-KR" altLang="ko-KR" sz="2400" dirty="0" err="1"/>
              <a:t>ee</a:t>
            </a:r>
            <a:endParaRPr lang="en-US" altLang="ko-KR" sz="2400" dirty="0"/>
          </a:p>
          <a:p>
            <a:r>
              <a:rPr lang="en-US" altLang="ko-KR" sz="2400" dirty="0" err="1"/>
              <a:t>Seolgyeong</a:t>
            </a:r>
            <a:r>
              <a:rPr lang="en-US" altLang="ko-KR" sz="2400" dirty="0"/>
              <a:t> </a:t>
            </a:r>
            <a:r>
              <a:rPr lang="en-US" altLang="ko-KR" sz="2400" dirty="0" err="1"/>
              <a:t>Jeong</a:t>
            </a:r>
            <a:r>
              <a:rPr lang="en-US" altLang="ko-KR" sz="2400" dirty="0"/>
              <a:t>	</a:t>
            </a:r>
            <a:r>
              <a:rPr lang="en-US" altLang="ko-KR" sz="2400" dirty="0" err="1"/>
              <a:t>Hyunjae</a:t>
            </a:r>
            <a:r>
              <a:rPr lang="en-US" altLang="ko-KR" sz="2400" dirty="0"/>
              <a:t> Woo</a:t>
            </a:r>
          </a:p>
          <a:p>
            <a:pPr lvl="0"/>
            <a:r>
              <a:rPr lang="en-US" altLang="ko-KR" sz="2400" dirty="0" err="1"/>
              <a:t>Youngsik</a:t>
            </a:r>
            <a:r>
              <a:rPr lang="en-US" altLang="ko-KR" sz="2400" dirty="0"/>
              <a:t> Kim     </a:t>
            </a:r>
            <a:r>
              <a:rPr lang="en-US" altLang="ko-KR" sz="2400" dirty="0" err="1"/>
              <a:t>Seonil</a:t>
            </a:r>
            <a:r>
              <a:rPr lang="en-US" altLang="ko-KR" sz="2400" dirty="0"/>
              <a:t> Brian Choi</a:t>
            </a:r>
          </a:p>
          <a:p>
            <a:r>
              <a:rPr lang="en-US" altLang="ko-KR" sz="2400" b="1" dirty="0"/>
              <a:t>Samsung Electronics Co., LTD. </a:t>
            </a:r>
            <a:endParaRPr lang="ko-KR" altLang="en-US" sz="24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4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ko-KR" dirty="0"/>
              <a:t>Motivation 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64B45-E345-024F-93A5-9693A579D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rmAutofit/>
          </a:bodyPr>
          <a:lstStyle/>
          <a:p>
            <a:r>
              <a:rPr lang="en-US" altLang="ko-KR" sz="2400" b="1" dirty="0">
                <a:solidFill>
                  <a:srgbClr val="0000CC"/>
                </a:solidFill>
                <a:cs typeface="Calibri" panose="020F0502020204030204" pitchFamily="34" charset="0"/>
              </a:rPr>
              <a:t>Millions of combinations of configurations for SoC Performance Verification</a:t>
            </a:r>
          </a:p>
          <a:p>
            <a:pPr lvl="1"/>
            <a:r>
              <a:rPr lang="en-US" altLang="ko-KR" sz="2000" dirty="0"/>
              <a:t>To perform *PV test for several scenarios including not only many multi-media IPs such as sensor model, image processing, display but also Bus and memory controllers, there are too many combinations of set values</a:t>
            </a:r>
          </a:p>
          <a:p>
            <a:pPr lvl="1"/>
            <a:endParaRPr lang="en-US" altLang="ko-KR" sz="800" dirty="0"/>
          </a:p>
          <a:p>
            <a:pPr lvl="1"/>
            <a:r>
              <a:rPr lang="en-US" altLang="ko-KR" sz="2000" dirty="0"/>
              <a:t>Receiving inappropriate settings among engineers or manually setting up numerous configurations used to cause serious problems of having to redo the experiment due to incorrect settings</a:t>
            </a:r>
          </a:p>
          <a:p>
            <a:pPr lvl="1"/>
            <a:endParaRPr lang="en-US" altLang="ko-KR" sz="800" dirty="0"/>
          </a:p>
          <a:p>
            <a:pPr lvl="1"/>
            <a:r>
              <a:rPr lang="en-US" altLang="ko-KR" sz="2000" dirty="0"/>
              <a:t>In addition, the scattered configurations here and there took a lot of time when we had to set up the experimental environment to reproduce issues</a:t>
            </a:r>
          </a:p>
          <a:p>
            <a:endParaRPr 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FAB2740-C139-4120-99C7-B332E57AD546}"/>
              </a:ext>
            </a:extLst>
          </p:cNvPr>
          <p:cNvSpPr/>
          <p:nvPr/>
        </p:nvSpPr>
        <p:spPr>
          <a:xfrm>
            <a:off x="9357174" y="5419581"/>
            <a:ext cx="26161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 algn="r"/>
            <a:r>
              <a:rPr lang="en-US" altLang="ko-KR" sz="1400" dirty="0"/>
              <a:t>*Performance Verification</a:t>
            </a:r>
          </a:p>
        </p:txBody>
      </p:sp>
    </p:spTree>
    <p:extLst>
      <p:ext uri="{BB962C8B-B14F-4D97-AF65-F5344CB8AC3E}">
        <p14:creationId xmlns:p14="http://schemas.microsoft.com/office/powerpoint/2010/main" val="117647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Motivation (2/2)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64B45-E345-024F-93A5-9693A579D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755880"/>
            <a:ext cx="11718235" cy="4191353"/>
          </a:xfrm>
        </p:spPr>
        <p:txBody>
          <a:bodyPr>
            <a:normAutofit/>
          </a:bodyPr>
          <a:lstStyle/>
          <a:p>
            <a:r>
              <a:rPr lang="en-US" altLang="ko-KR" sz="2400" b="1" dirty="0">
                <a:solidFill>
                  <a:srgbClr val="0000CC"/>
                </a:solidFill>
                <a:cs typeface="Calibri" panose="020F0502020204030204" pitchFamily="34" charset="0"/>
              </a:rPr>
              <a:t>Long PV test execution time</a:t>
            </a:r>
          </a:p>
          <a:p>
            <a:pPr marL="355591" lvl="1" indent="-232828"/>
            <a:r>
              <a:rPr lang="en-US" altLang="ko-KR" sz="1800" dirty="0"/>
              <a:t>Despite the long experiment time, there was no environment </a:t>
            </a:r>
          </a:p>
          <a:p>
            <a:pPr marL="122763" lvl="1" indent="0">
              <a:buNone/>
            </a:pPr>
            <a:r>
              <a:rPr lang="en-US" altLang="ko-KR" sz="1800" dirty="0"/>
              <a:t>    where we can see various logs or performance figures </a:t>
            </a:r>
          </a:p>
          <a:p>
            <a:pPr marL="122763" lvl="1" indent="0">
              <a:buNone/>
            </a:pPr>
            <a:r>
              <a:rPr lang="en-US" altLang="ko-KR" sz="1800" dirty="0"/>
              <a:t>    at once during runtime</a:t>
            </a:r>
          </a:p>
          <a:p>
            <a:pPr marL="355591" lvl="1" indent="-232828"/>
            <a:r>
              <a:rPr lang="en-US" altLang="ko-KR" sz="1800" dirty="0"/>
              <a:t>So tuning point could be determined only after the test was over, </a:t>
            </a:r>
          </a:p>
          <a:p>
            <a:pPr marL="122764" lvl="1" indent="0">
              <a:buNone/>
            </a:pPr>
            <a:r>
              <a:rPr lang="en-US" altLang="ko-KR" sz="1800" dirty="0"/>
              <a:t>     which was a waste of time </a:t>
            </a:r>
          </a:p>
          <a:p>
            <a:r>
              <a:rPr lang="en-US" altLang="ko-KR" sz="2400" b="1" dirty="0">
                <a:solidFill>
                  <a:srgbClr val="0000CC"/>
                </a:solidFill>
                <a:cs typeface="Calibri" panose="020F0502020204030204" pitchFamily="34" charset="0"/>
              </a:rPr>
              <a:t>More and more monitors by design complexity</a:t>
            </a:r>
          </a:p>
          <a:p>
            <a:pPr marL="355591" lvl="1" indent="-232828"/>
            <a:r>
              <a:rPr lang="en-US" altLang="ko-KR" sz="1800" dirty="0"/>
              <a:t>As the types and number of monitors for PV have increased drastically, </a:t>
            </a:r>
          </a:p>
          <a:p>
            <a:pPr marL="250660" lvl="1" indent="0">
              <a:buNone/>
            </a:pPr>
            <a:r>
              <a:rPr lang="en-US" altLang="ko-KR" sz="1800" dirty="0"/>
              <a:t>  post-processing processes are required to analyze meaningful results from massive outputs</a:t>
            </a:r>
          </a:p>
          <a:p>
            <a:pPr marL="355591" lvl="1" indent="-232828"/>
            <a:r>
              <a:rPr lang="en-US" altLang="ko-KR" sz="1800" dirty="0"/>
              <a:t>Usually, the results are reported more than hundreds of times per projects, </a:t>
            </a:r>
          </a:p>
          <a:p>
            <a:pPr marL="122764" lvl="1" indent="0">
              <a:buNone/>
            </a:pPr>
            <a:r>
              <a:rPr lang="en-US" altLang="ko-KR" sz="1800" dirty="0"/>
              <a:t>     it is impossible to manually convert and analyze them on time without an automated platform</a:t>
            </a:r>
          </a:p>
          <a:p>
            <a:pPr lvl="1"/>
            <a:endParaRPr lang="en-US" altLang="ko-K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90BACCE3-329C-4592-B648-B4F1B8557169}"/>
              </a:ext>
            </a:extLst>
          </p:cNvPr>
          <p:cNvGrpSpPr/>
          <p:nvPr/>
        </p:nvGrpSpPr>
        <p:grpSpPr>
          <a:xfrm>
            <a:off x="7072392" y="1103643"/>
            <a:ext cx="4997467" cy="2725430"/>
            <a:chOff x="5220072" y="2372180"/>
            <a:chExt cx="3754671" cy="2252422"/>
          </a:xfrm>
        </p:grpSpPr>
        <p:sp>
          <p:nvSpPr>
            <p:cNvPr id="6" name="도넛 42">
              <a:extLst>
                <a:ext uri="{FF2B5EF4-FFF2-40B4-BE49-F238E27FC236}">
                  <a16:creationId xmlns:a16="http://schemas.microsoft.com/office/drawing/2014/main" id="{D48A1306-32CC-414D-8AA7-25FD32F87A66}"/>
                </a:ext>
              </a:extLst>
            </p:cNvPr>
            <p:cNvSpPr/>
            <p:nvPr/>
          </p:nvSpPr>
          <p:spPr>
            <a:xfrm>
              <a:off x="5543441" y="2372180"/>
              <a:ext cx="811510" cy="811510"/>
            </a:xfrm>
            <a:prstGeom prst="donut">
              <a:avLst>
                <a:gd name="adj" fmla="val 8978"/>
              </a:avLst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sp>
          <p:nvSpPr>
            <p:cNvPr id="7" name="도넛 43">
              <a:extLst>
                <a:ext uri="{FF2B5EF4-FFF2-40B4-BE49-F238E27FC236}">
                  <a16:creationId xmlns:a16="http://schemas.microsoft.com/office/drawing/2014/main" id="{0EB93713-999B-4B2A-8A66-D7498F2822D4}"/>
                </a:ext>
              </a:extLst>
            </p:cNvPr>
            <p:cNvSpPr/>
            <p:nvPr/>
          </p:nvSpPr>
          <p:spPr>
            <a:xfrm>
              <a:off x="6676092" y="2372180"/>
              <a:ext cx="811510" cy="811510"/>
            </a:xfrm>
            <a:prstGeom prst="donut">
              <a:avLst>
                <a:gd name="adj" fmla="val 10542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sp>
          <p:nvSpPr>
            <p:cNvPr id="8" name="도넛 44">
              <a:extLst>
                <a:ext uri="{FF2B5EF4-FFF2-40B4-BE49-F238E27FC236}">
                  <a16:creationId xmlns:a16="http://schemas.microsoft.com/office/drawing/2014/main" id="{A0448A50-86F9-4E0C-9E05-9DE6A418CC9D}"/>
                </a:ext>
              </a:extLst>
            </p:cNvPr>
            <p:cNvSpPr/>
            <p:nvPr/>
          </p:nvSpPr>
          <p:spPr>
            <a:xfrm>
              <a:off x="7808743" y="2372180"/>
              <a:ext cx="811510" cy="811510"/>
            </a:xfrm>
            <a:prstGeom prst="donut">
              <a:avLst>
                <a:gd name="adj" fmla="val 11324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sp>
          <p:nvSpPr>
            <p:cNvPr id="9" name="갈매기형 수장 45">
              <a:extLst>
                <a:ext uri="{FF2B5EF4-FFF2-40B4-BE49-F238E27FC236}">
                  <a16:creationId xmlns:a16="http://schemas.microsoft.com/office/drawing/2014/main" id="{4CC5FBF2-CA66-485D-8E73-884091A096C5}"/>
                </a:ext>
              </a:extLst>
            </p:cNvPr>
            <p:cNvSpPr/>
            <p:nvPr/>
          </p:nvSpPr>
          <p:spPr>
            <a:xfrm rot="5400000">
              <a:off x="5856893" y="3223920"/>
              <a:ext cx="184604" cy="226462"/>
            </a:xfrm>
            <a:prstGeom prst="chevron">
              <a:avLst>
                <a:gd name="adj" fmla="val 61103"/>
              </a:avLst>
            </a:prstGeom>
            <a:gradFill rotWithShape="1">
              <a:gsLst>
                <a:gs pos="0">
                  <a:srgbClr val="9BBB59">
                    <a:shade val="51000"/>
                    <a:satMod val="130000"/>
                  </a:srgbClr>
                </a:gs>
                <a:gs pos="80000">
                  <a:srgbClr val="9BBB59">
                    <a:shade val="93000"/>
                    <a:satMod val="130000"/>
                  </a:srgbClr>
                </a:gs>
                <a:gs pos="100000">
                  <a:srgbClr val="9BBB59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9BBB59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3312F419-4556-4651-BAF2-B2CB71F633E4}"/>
                </a:ext>
              </a:extLst>
            </p:cNvPr>
            <p:cNvCxnSpPr/>
            <p:nvPr/>
          </p:nvCxnSpPr>
          <p:spPr>
            <a:xfrm>
              <a:off x="5312844" y="2876236"/>
              <a:ext cx="3564396" cy="0"/>
            </a:xfrm>
            <a:prstGeom prst="straightConnector1">
              <a:avLst/>
            </a:prstGeom>
            <a:noFill/>
            <a:ln w="38100" cap="flat" cmpd="sng" algn="ctr">
              <a:solidFill>
                <a:sysClr val="window" lastClr="FFFFFF">
                  <a:lumMod val="85000"/>
                </a:sysClr>
              </a:solidFill>
              <a:prstDash val="solid"/>
              <a:tailEnd type="triangle"/>
            </a:ln>
            <a:effectLst/>
          </p:spPr>
        </p:cxnSp>
        <p:sp>
          <p:nvSpPr>
            <p:cNvPr id="11" name="갈매기형 수장 47">
              <a:extLst>
                <a:ext uri="{FF2B5EF4-FFF2-40B4-BE49-F238E27FC236}">
                  <a16:creationId xmlns:a16="http://schemas.microsoft.com/office/drawing/2014/main" id="{839ED0CE-6BCB-49FE-A051-76DA4800DE77}"/>
                </a:ext>
              </a:extLst>
            </p:cNvPr>
            <p:cNvSpPr/>
            <p:nvPr/>
          </p:nvSpPr>
          <p:spPr>
            <a:xfrm rot="5400000">
              <a:off x="7006865" y="3223921"/>
              <a:ext cx="184604" cy="226462"/>
            </a:xfrm>
            <a:prstGeom prst="chevron">
              <a:avLst>
                <a:gd name="adj" fmla="val 61103"/>
              </a:avLst>
            </a:prstGeom>
            <a:gradFill rotWithShape="1">
              <a:gsLst>
                <a:gs pos="0">
                  <a:srgbClr val="4BACC6">
                    <a:shade val="51000"/>
                    <a:satMod val="130000"/>
                  </a:srgbClr>
                </a:gs>
                <a:gs pos="80000">
                  <a:srgbClr val="4BACC6">
                    <a:shade val="93000"/>
                    <a:satMod val="130000"/>
                  </a:srgbClr>
                </a:gs>
                <a:gs pos="100000">
                  <a:srgbClr val="4BACC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sp>
          <p:nvSpPr>
            <p:cNvPr id="12" name="갈매기형 수장 48">
              <a:extLst>
                <a:ext uri="{FF2B5EF4-FFF2-40B4-BE49-F238E27FC236}">
                  <a16:creationId xmlns:a16="http://schemas.microsoft.com/office/drawing/2014/main" id="{39D65CE1-5B5B-4BA5-BD0B-AFE191DC2128}"/>
                </a:ext>
              </a:extLst>
            </p:cNvPr>
            <p:cNvSpPr/>
            <p:nvPr/>
          </p:nvSpPr>
          <p:spPr>
            <a:xfrm rot="5400000">
              <a:off x="8122196" y="3223922"/>
              <a:ext cx="184604" cy="226462"/>
            </a:xfrm>
            <a:prstGeom prst="chevron">
              <a:avLst>
                <a:gd name="adj" fmla="val 61103"/>
              </a:avLst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맑은 고딕" pitchFamily="50" charset="-127"/>
                <a:cs typeface="+mn-cs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9A73AF30-23BF-491F-9ECD-0A0A5240D631}"/>
                </a:ext>
              </a:extLst>
            </p:cNvPr>
            <p:cNvSpPr/>
            <p:nvPr/>
          </p:nvSpPr>
          <p:spPr>
            <a:xfrm>
              <a:off x="5677471" y="2547629"/>
              <a:ext cx="543451" cy="267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1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9BBB59">
                      <a:lumMod val="50000"/>
                    </a:srgb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SYNC</a:t>
              </a: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E0E3210F-EED9-4AFB-A134-608D417D36BB}"/>
                </a:ext>
              </a:extLst>
            </p:cNvPr>
            <p:cNvSpPr/>
            <p:nvPr/>
          </p:nvSpPr>
          <p:spPr>
            <a:xfrm>
              <a:off x="6743589" y="2570331"/>
              <a:ext cx="676517" cy="267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1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1F497D">
                      <a:lumMod val="75000"/>
                    </a:srgb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RUN</a:t>
              </a: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9ABFAFEB-60D2-492B-9894-47D2BAEE1F4B}"/>
                </a:ext>
              </a:extLst>
            </p:cNvPr>
            <p:cNvSpPr/>
            <p:nvPr/>
          </p:nvSpPr>
          <p:spPr>
            <a:xfrm>
              <a:off x="7853726" y="2570331"/>
              <a:ext cx="721544" cy="2670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1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500" b="1" i="0" u="none" strike="noStrike" kern="0" cap="none" spc="0" normalizeH="0" baseline="0" noProof="0" dirty="0">
                  <a:ln>
                    <a:noFill/>
                  </a:ln>
                  <a:solidFill>
                    <a:srgbClr val="F79646">
                      <a:lumMod val="50000"/>
                    </a:srgb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REPORT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7DE3F69-81BF-4BB7-9328-0AB1EFB7271B}"/>
                </a:ext>
              </a:extLst>
            </p:cNvPr>
            <p:cNvSpPr txBox="1"/>
            <p:nvPr/>
          </p:nvSpPr>
          <p:spPr>
            <a:xfrm>
              <a:off x="5220072" y="3479978"/>
              <a:ext cx="1321639" cy="11446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92075" marR="0" lvl="0" indent="-92075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Manage and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Automatically Set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Configurations</a:t>
              </a:r>
            </a:p>
            <a:p>
              <a:pPr marL="92075" marR="0" lvl="0" indent="-92075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Reproduce Experimental Environment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F5A8013-E19E-40D8-871A-4AC870ADC245}"/>
                </a:ext>
              </a:extLst>
            </p:cNvPr>
            <p:cNvSpPr txBox="1"/>
            <p:nvPr/>
          </p:nvSpPr>
          <p:spPr>
            <a:xfrm>
              <a:off x="6421348" y="3479978"/>
              <a:ext cx="1553696" cy="114462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92075" marR="0" lvl="0" indent="-92075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Profile Data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during Runtime</a:t>
              </a:r>
            </a:p>
            <a:p>
              <a:pPr marL="92075" marR="0" lvl="0" indent="-92075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Enable Regression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Environment</a:t>
              </a:r>
            </a:p>
            <a:p>
              <a:pPr marL="88900" marR="0" lvl="0" indent="-8890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>
                  <a:tab pos="88900" algn="l"/>
                </a:tabLst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Support Customizable Function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552C010-C119-44F5-8646-FF35EFE2BBCF}"/>
                </a:ext>
              </a:extLst>
            </p:cNvPr>
            <p:cNvSpPr txBox="1"/>
            <p:nvPr/>
          </p:nvSpPr>
          <p:spPr>
            <a:xfrm>
              <a:off x="7653104" y="3483754"/>
              <a:ext cx="1321639" cy="610466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marL="92075" marR="0" lvl="0" indent="-92075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§"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Post-process 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for Outputs from</a:t>
              </a:r>
            </a:p>
            <a:p>
              <a:pPr marL="0" marR="0" lvl="0" indent="0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ko-KR" sz="1400" b="1" i="0" u="none" strike="noStrike" kern="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맑은 고딕" panose="020B0503020000020004" pitchFamily="50" charset="-127"/>
                  <a:cs typeface="Calibri" panose="020F0502020204030204" pitchFamily="34" charset="0"/>
                </a:rPr>
                <a:t>   Lots of Monitors</a:t>
              </a:r>
            </a:p>
          </p:txBody>
        </p:sp>
      </p:grp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C0112E72-A28B-4BB3-B6C1-BC79A2F4E819}"/>
              </a:ext>
            </a:extLst>
          </p:cNvPr>
          <p:cNvSpPr/>
          <p:nvPr/>
        </p:nvSpPr>
        <p:spPr>
          <a:xfrm>
            <a:off x="9472420" y="3793778"/>
            <a:ext cx="25261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fontAlgn="auto" latinLnBrk="1" hangingPunct="1"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  <a:ea typeface="맑은 고딕" panose="020B0503020000020004" pitchFamily="50" charset="-127"/>
                <a:cs typeface="Calibri" panose="020F0502020204030204" pitchFamily="34" charset="0"/>
              </a:rPr>
              <a:t>Figure 1. Platform Composition</a:t>
            </a:r>
            <a:endParaRPr lang="ko-KR" altLang="en-US" sz="1400" b="1" dirty="0">
              <a:solidFill>
                <a:prstClr val="black"/>
              </a:solidFill>
              <a:ea typeface="맑은 고딕" panose="020B0503020000020004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909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Main Ideas (1/3)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EB5E62-79F0-40CC-BE49-F19A75278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690012"/>
            <a:ext cx="6616092" cy="4191353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2400" b="1" dirty="0">
                <a:solidFill>
                  <a:srgbClr val="0000CC"/>
                </a:solidFill>
                <a:cs typeface="Calibri" panose="020F0502020204030204" pitchFamily="34" charset="0"/>
              </a:rPr>
              <a:t>Function 1 : SYNC</a:t>
            </a:r>
          </a:p>
          <a:p>
            <a:pPr marL="355591" lvl="1" indent="-232828"/>
            <a:r>
              <a:rPr lang="en-US" altLang="ko-KR" sz="1700" dirty="0">
                <a:cs typeface="Calibri" panose="020F0502020204030204" pitchFamily="34" charset="0"/>
              </a:rPr>
              <a:t>Each verification engineer uploads data for their blocks corresponding to each scenario</a:t>
            </a:r>
          </a:p>
          <a:p>
            <a:pPr marL="355591" lvl="1" indent="-232828"/>
            <a:r>
              <a:rPr lang="en-US" altLang="ko-KR" sz="1700" dirty="0">
                <a:solidFill>
                  <a:srgbClr val="0000CC"/>
                </a:solidFill>
                <a:cs typeface="Calibri" panose="020F0502020204030204" pitchFamily="34" charset="0"/>
              </a:rPr>
              <a:t>SYNC manages millions of configuration sets </a:t>
            </a:r>
            <a:r>
              <a:rPr lang="en-US" altLang="ko-KR" sz="1700" dirty="0">
                <a:cs typeface="Calibri" panose="020F0502020204030204" pitchFamily="34" charset="0"/>
              </a:rPr>
              <a:t>according to project/scenario/version</a:t>
            </a:r>
          </a:p>
          <a:p>
            <a:pPr marL="355591" lvl="1" indent="-232828"/>
            <a:r>
              <a:rPr lang="en-US" altLang="ko-KR" sz="1700" dirty="0">
                <a:cs typeface="Calibri" panose="020F0502020204030204" pitchFamily="34" charset="0"/>
              </a:rPr>
              <a:t>When top engineer selects options and downloads data, </a:t>
            </a:r>
          </a:p>
          <a:p>
            <a:pPr marL="122763" lvl="1" indent="0">
              <a:buNone/>
            </a:pPr>
            <a:r>
              <a:rPr lang="en-US" altLang="ko-KR" sz="1700" dirty="0">
                <a:cs typeface="Calibri" panose="020F0502020204030204" pitchFamily="34" charset="0"/>
              </a:rPr>
              <a:t>     </a:t>
            </a:r>
            <a:r>
              <a:rPr lang="en-US" altLang="ko-KR" sz="1700" dirty="0">
                <a:solidFill>
                  <a:srgbClr val="0000CC"/>
                </a:solidFill>
                <a:cs typeface="Calibri" panose="020F0502020204030204" pitchFamily="34" charset="0"/>
              </a:rPr>
              <a:t>SYNC sets automatically for selected components </a:t>
            </a:r>
          </a:p>
          <a:p>
            <a:pPr marL="355591" lvl="1" indent="-232828"/>
            <a:r>
              <a:rPr lang="en-US" altLang="ko-KR" sz="1700" dirty="0">
                <a:cs typeface="Calibri" panose="020F0502020204030204" pitchFamily="34" charset="0"/>
              </a:rPr>
              <a:t>This enables to minimize human error and save time by </a:t>
            </a:r>
          </a:p>
          <a:p>
            <a:pPr marL="122763" lvl="1" indent="0">
              <a:buNone/>
            </a:pPr>
            <a:r>
              <a:rPr lang="en-US" altLang="ko-KR" sz="1700" dirty="0">
                <a:solidFill>
                  <a:srgbClr val="0000CC"/>
                </a:solidFill>
                <a:cs typeface="Calibri" panose="020F0502020204030204" pitchFamily="34" charset="0"/>
              </a:rPr>
              <a:t>     reducing iteration between engineers </a:t>
            </a:r>
            <a:r>
              <a:rPr lang="en-US" altLang="ko-KR" sz="1700" dirty="0">
                <a:cs typeface="Calibri" panose="020F0502020204030204" pitchFamily="34" charset="0"/>
              </a:rPr>
              <a:t>and </a:t>
            </a:r>
            <a:r>
              <a:rPr lang="en-US" altLang="ko-KR" sz="1700" dirty="0">
                <a:solidFill>
                  <a:srgbClr val="0000CC"/>
                </a:solidFill>
                <a:cs typeface="Calibri" panose="020F0502020204030204" pitchFamily="34" charset="0"/>
              </a:rPr>
              <a:t>simply </a:t>
            </a:r>
          </a:p>
          <a:p>
            <a:pPr marL="122763" lvl="1" indent="0">
              <a:buNone/>
            </a:pPr>
            <a:r>
              <a:rPr lang="en-US" altLang="ko-KR" sz="1700" dirty="0">
                <a:solidFill>
                  <a:srgbClr val="0000CC"/>
                </a:solidFill>
                <a:cs typeface="Calibri" panose="020F0502020204030204" pitchFamily="34" charset="0"/>
              </a:rPr>
              <a:t>     reproduces the last experimental environment</a:t>
            </a: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CD2F8C7E-41CF-4593-A3C5-EAB29751A8F5}"/>
              </a:ext>
            </a:extLst>
          </p:cNvPr>
          <p:cNvSpPr/>
          <p:nvPr/>
        </p:nvSpPr>
        <p:spPr>
          <a:xfrm>
            <a:off x="8389010" y="5230500"/>
            <a:ext cx="34326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400" b="1" dirty="0">
                <a:cs typeface="Calibri" panose="020F0502020204030204" pitchFamily="34" charset="0"/>
              </a:rPr>
              <a:t>Figure 2. Data Managing Diagram of SYNC </a:t>
            </a:r>
            <a:endParaRPr lang="ko-KR" altLang="en-US" sz="1400" b="1" dirty="0">
              <a:cs typeface="Calibri" panose="020F0502020204030204" pitchFamily="34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CC147FA0-824F-4C13-B605-09B1D4BF8F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1122" y="1348807"/>
            <a:ext cx="5750559" cy="3724857"/>
          </a:xfrm>
          <a:prstGeom prst="rect">
            <a:avLst/>
          </a:prstGeom>
        </p:spPr>
      </p:pic>
      <p:sp>
        <p:nvSpPr>
          <p:cNvPr id="11" name="직사각형 10">
            <a:extLst>
              <a:ext uri="{FF2B5EF4-FFF2-40B4-BE49-F238E27FC236}">
                <a16:creationId xmlns:a16="http://schemas.microsoft.com/office/drawing/2014/main" id="{1B366D52-EA8C-48FE-9D48-8E4274B5B687}"/>
              </a:ext>
            </a:extLst>
          </p:cNvPr>
          <p:cNvSpPr/>
          <p:nvPr/>
        </p:nvSpPr>
        <p:spPr>
          <a:xfrm>
            <a:off x="8701761" y="3249876"/>
            <a:ext cx="2973336" cy="419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algn="r"/>
            <a:r>
              <a:rPr lang="en-US" altLang="ko-KR" sz="1200" dirty="0">
                <a:latin typeface="Calibri" panose="020F0502020204030204" pitchFamily="34" charset="0"/>
                <a:cs typeface="Calibri" panose="020F0502020204030204" pitchFamily="34" charset="0"/>
              </a:rPr>
              <a:t>*MEDIC is the name of this platform</a:t>
            </a:r>
          </a:p>
        </p:txBody>
      </p:sp>
    </p:spTree>
    <p:extLst>
      <p:ext uri="{BB962C8B-B14F-4D97-AF65-F5344CB8AC3E}">
        <p14:creationId xmlns:p14="http://schemas.microsoft.com/office/powerpoint/2010/main" val="1532734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Main Ideas (2/3)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EB5E62-79F0-40CC-BE49-F19A75278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825625"/>
            <a:ext cx="6616092" cy="4191353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altLang="ko-KR" sz="2400" b="1" dirty="0">
                <a:solidFill>
                  <a:srgbClr val="0000CC"/>
                </a:solidFill>
                <a:cs typeface="Calibri" panose="020F0502020204030204" pitchFamily="34" charset="0"/>
              </a:rPr>
              <a:t>Function 2 : RUN</a:t>
            </a:r>
          </a:p>
          <a:p>
            <a:pPr lvl="1"/>
            <a:r>
              <a:rPr lang="en-US" altLang="ko-KR" sz="1800" dirty="0"/>
              <a:t>For each test list, you can get the profiling data whenever you want while the test</a:t>
            </a:r>
          </a:p>
          <a:p>
            <a:pPr lvl="1"/>
            <a:r>
              <a:rPr lang="en-US" altLang="ko-KR" sz="1800" dirty="0"/>
              <a:t>Factors that can be critical issues for scenario performance such as bandwidth, latency, MO, SLV / DEC error and interrupt can be seen at a glance </a:t>
            </a:r>
          </a:p>
          <a:p>
            <a:pPr lvl="1"/>
            <a:r>
              <a:rPr lang="en-US" altLang="ko-KR" sz="1800" dirty="0"/>
              <a:t>This is a </a:t>
            </a:r>
            <a:r>
              <a:rPr lang="en-US" altLang="ko-KR" sz="1800" b="1" dirty="0">
                <a:solidFill>
                  <a:srgbClr val="0000CC"/>
                </a:solidFill>
                <a:cs typeface="Calibri" panose="020F0502020204030204" pitchFamily="34" charset="0"/>
              </a:rPr>
              <a:t>great help in getting insight for analysis</a:t>
            </a:r>
            <a:r>
              <a:rPr lang="en-US" altLang="ko-KR" sz="1800" dirty="0">
                <a:solidFill>
                  <a:srgbClr val="0000FF"/>
                </a:solidFill>
              </a:rPr>
              <a:t> </a:t>
            </a:r>
            <a:r>
              <a:rPr lang="en-US" altLang="ko-KR" sz="1800" dirty="0"/>
              <a:t>and </a:t>
            </a:r>
            <a:r>
              <a:rPr lang="en-US" altLang="ko-KR" sz="1800" b="1" dirty="0">
                <a:solidFill>
                  <a:srgbClr val="0000CC"/>
                </a:solidFill>
                <a:cs typeface="Calibri" panose="020F0502020204030204" pitchFamily="34" charset="0"/>
              </a:rPr>
              <a:t>enables to respond immediately </a:t>
            </a:r>
            <a:r>
              <a:rPr lang="en-US" altLang="ko-KR" sz="1800" dirty="0"/>
              <a:t>when an issue occurs</a:t>
            </a:r>
          </a:p>
          <a:p>
            <a:pPr lvl="1"/>
            <a:r>
              <a:rPr lang="en-US" altLang="ko-KR" sz="1800" dirty="0"/>
              <a:t>In addition, various pre/post tasks provided by the emulator are supported in the form of customizable command function to increase test convenience and facilitate analysis during runtime</a:t>
            </a:r>
          </a:p>
          <a:p>
            <a:endParaRPr lang="en-US" sz="2400" b="1" dirty="0">
              <a:solidFill>
                <a:srgbClr val="0000FF"/>
              </a:solidFill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00295CBA-485A-4B66-9E99-F7CE0511A389}"/>
              </a:ext>
            </a:extLst>
          </p:cNvPr>
          <p:cNvSpPr/>
          <p:nvPr/>
        </p:nvSpPr>
        <p:spPr>
          <a:xfrm>
            <a:off x="9631607" y="5105885"/>
            <a:ext cx="213872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b="1" dirty="0">
                <a:cs typeface="Calibri" panose="020F0502020204030204" pitchFamily="34" charset="0"/>
              </a:rPr>
              <a:t>Figure 3. Concept of RUN </a:t>
            </a:r>
            <a:endParaRPr lang="ko-KR" altLang="en-US" sz="1400" b="1" dirty="0">
              <a:cs typeface="Calibri" panose="020F0502020204030204" pitchFamily="34" charset="0"/>
            </a:endParaRP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07D9E344-DD1B-465F-A868-9968DB99D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824" y="2058061"/>
            <a:ext cx="4641917" cy="3047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937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Main Ideas (3/3)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6EB5E62-79F0-40CC-BE49-F19A75278F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527273"/>
            <a:ext cx="11912378" cy="2336135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>
              <a:lnSpc>
                <a:spcPct val="110000"/>
              </a:lnSpc>
            </a:pPr>
            <a:r>
              <a:rPr lang="en-US" altLang="ko-KR" sz="3400" b="1" dirty="0">
                <a:solidFill>
                  <a:srgbClr val="0000CC"/>
                </a:solidFill>
                <a:cs typeface="Calibri" panose="020F0502020204030204" pitchFamily="34" charset="0"/>
              </a:rPr>
              <a:t>Function 3: REPORT</a:t>
            </a:r>
          </a:p>
          <a:p>
            <a:pPr lvl="1">
              <a:lnSpc>
                <a:spcPct val="120000"/>
              </a:lnSpc>
            </a:pPr>
            <a:r>
              <a:rPr lang="en-US" altLang="ko-KR" sz="2200" dirty="0"/>
              <a:t>Once you select a performed test, </a:t>
            </a:r>
            <a:r>
              <a:rPr lang="en-US" altLang="ko-KR" sz="2200" b="1" dirty="0">
                <a:solidFill>
                  <a:srgbClr val="0000CC"/>
                </a:solidFill>
                <a:cs typeface="Calibri" panose="020F0502020204030204" pitchFamily="34" charset="0"/>
              </a:rPr>
              <a:t>REPORT analyzes raw data from various monitors and parses logs to convert the experiment outputs into performance measurement </a:t>
            </a:r>
            <a:r>
              <a:rPr lang="en-US" altLang="ko-KR" sz="2200" dirty="0"/>
              <a:t>indices such as latency distribution, DRAM utilization, fps and buffer level depending on monitors</a:t>
            </a:r>
          </a:p>
          <a:p>
            <a:pPr lvl="1">
              <a:lnSpc>
                <a:spcPct val="120000"/>
              </a:lnSpc>
            </a:pPr>
            <a:r>
              <a:rPr lang="en-US" altLang="ko-KR" sz="2200" dirty="0"/>
              <a:t>This not only reduces post processing time to get meaningful results from very massive data, but also allows you to strengthen the basis for the cause of weak performance</a:t>
            </a:r>
          </a:p>
          <a:p>
            <a:pPr lvl="1">
              <a:lnSpc>
                <a:spcPct val="120000"/>
              </a:lnSpc>
            </a:pPr>
            <a:r>
              <a:rPr lang="en-US" altLang="ko-KR" sz="2200" dirty="0"/>
              <a:t>As new monitors continue to be added as designs become more complex and emulators diversify, REPORT is also improved to support them </a:t>
            </a:r>
            <a:endParaRPr lang="en-US" sz="2600" b="1" dirty="0">
              <a:solidFill>
                <a:srgbClr val="0000CC"/>
              </a:solidFill>
              <a:cs typeface="Calibri" panose="020F0502020204030204" pitchFamily="34" charset="0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E834D508-FB52-480A-96E2-23DA31D62725}"/>
              </a:ext>
            </a:extLst>
          </p:cNvPr>
          <p:cNvSpPr/>
          <p:nvPr/>
        </p:nvSpPr>
        <p:spPr>
          <a:xfrm>
            <a:off x="1226740" y="5868062"/>
            <a:ext cx="297575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300" b="1" dirty="0">
                <a:cs typeface="Calibri" panose="020F0502020204030204" pitchFamily="34" charset="0"/>
              </a:rPr>
              <a:t>Figure 4. Performance Summary Report</a:t>
            </a:r>
            <a:endParaRPr lang="ko-KR" altLang="en-US" sz="1300" b="1" dirty="0">
              <a:cs typeface="Calibri" panose="020F0502020204030204" pitchFamily="34" charset="0"/>
            </a:endParaRP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1241D679-A71C-45E8-B336-CA14723BC75C}"/>
              </a:ext>
            </a:extLst>
          </p:cNvPr>
          <p:cNvGrpSpPr/>
          <p:nvPr/>
        </p:nvGrpSpPr>
        <p:grpSpPr>
          <a:xfrm>
            <a:off x="642503" y="3529932"/>
            <a:ext cx="4087092" cy="2338130"/>
            <a:chOff x="172290" y="2321951"/>
            <a:chExt cx="3895654" cy="2266024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DF7D6D24-E4B7-4819-B130-F6D92469EB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9321"/>
            <a:stretch/>
          </p:blipFill>
          <p:spPr>
            <a:xfrm>
              <a:off x="200107" y="2356543"/>
              <a:ext cx="3867837" cy="2231432"/>
            </a:xfrm>
            <a:prstGeom prst="rect">
              <a:avLst/>
            </a:prstGeom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3F31DD89-313E-42BD-B1FC-87A6D92CBC10}"/>
                </a:ext>
              </a:extLst>
            </p:cNvPr>
            <p:cNvSpPr/>
            <p:nvPr/>
          </p:nvSpPr>
          <p:spPr>
            <a:xfrm>
              <a:off x="172290" y="2321951"/>
              <a:ext cx="980546" cy="196292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/>
              <a:endParaRPr lang="ko-KR" altLang="en-US" sz="1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898E85E2-840F-49A6-BA8E-02930E49DC70}"/>
                </a:ext>
              </a:extLst>
            </p:cNvPr>
            <p:cNvSpPr/>
            <p:nvPr/>
          </p:nvSpPr>
          <p:spPr>
            <a:xfrm>
              <a:off x="1528127" y="4211235"/>
              <a:ext cx="2539817" cy="376739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txBody>
            <a:bodyPr rtlCol="0" anchor="ctr"/>
            <a:lstStyle/>
            <a:p>
              <a:pPr algn="ctr"/>
              <a:endParaRPr lang="ko-KR" altLang="en-US" sz="1100" dirty="0">
                <a:solidFill>
                  <a:prstClr val="black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FFA5C104-73DC-43F7-9CA1-8EE70C56F6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6663" b="6360"/>
          <a:stretch/>
        </p:blipFill>
        <p:spPr>
          <a:xfrm>
            <a:off x="5123329" y="3530930"/>
            <a:ext cx="3045499" cy="2336135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0538A2F5-C69F-4BB1-B16F-463E39787A56}"/>
              </a:ext>
            </a:extLst>
          </p:cNvPr>
          <p:cNvSpPr/>
          <p:nvPr/>
        </p:nvSpPr>
        <p:spPr>
          <a:xfrm>
            <a:off x="8662432" y="5868062"/>
            <a:ext cx="302204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300" b="1" dirty="0">
                <a:cs typeface="Calibri" panose="020F0502020204030204" pitchFamily="34" charset="0"/>
              </a:rPr>
              <a:t>Figure 6. Burst Length Distribution Chart</a:t>
            </a:r>
            <a:endParaRPr lang="ko-KR" altLang="en-US" sz="1300" b="1" dirty="0">
              <a:cs typeface="Calibri" panose="020F0502020204030204" pitchFamily="34" charset="0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671DB2D-6F1E-4153-9995-12EA244D31DA}"/>
              </a:ext>
            </a:extLst>
          </p:cNvPr>
          <p:cNvSpPr/>
          <p:nvPr/>
        </p:nvSpPr>
        <p:spPr>
          <a:xfrm>
            <a:off x="5331103" y="5868062"/>
            <a:ext cx="266560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300" b="1" dirty="0">
                <a:cs typeface="Calibri" panose="020F0502020204030204" pitchFamily="34" charset="0"/>
              </a:rPr>
              <a:t>Figure 5. Latency Distribution Chart</a:t>
            </a:r>
            <a:endParaRPr lang="ko-KR" altLang="en-US" sz="1300" b="1" dirty="0">
              <a:cs typeface="Calibri" panose="020F0502020204030204" pitchFamily="34" charset="0"/>
            </a:endParaRP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5F60030F-43B6-444E-9445-E438D8AA747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94" t="5779" r="2095" b="53990"/>
          <a:stretch/>
        </p:blipFill>
        <p:spPr>
          <a:xfrm>
            <a:off x="8585068" y="3529932"/>
            <a:ext cx="3124581" cy="2337133"/>
          </a:xfrm>
          <a:prstGeom prst="rect">
            <a:avLst/>
          </a:prstGeom>
        </p:spPr>
      </p:pic>
      <p:sp>
        <p:nvSpPr>
          <p:cNvPr id="18" name="직사각형 17">
            <a:extLst>
              <a:ext uri="{FF2B5EF4-FFF2-40B4-BE49-F238E27FC236}">
                <a16:creationId xmlns:a16="http://schemas.microsoft.com/office/drawing/2014/main" id="{CF275261-68DD-4977-A09D-85546D5B7A60}"/>
              </a:ext>
            </a:extLst>
          </p:cNvPr>
          <p:cNvSpPr/>
          <p:nvPr/>
        </p:nvSpPr>
        <p:spPr>
          <a:xfrm>
            <a:off x="1756455" y="4915822"/>
            <a:ext cx="1092200" cy="440305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rtlCol="0" anchor="ctr"/>
          <a:lstStyle/>
          <a:p>
            <a:pPr algn="ctr"/>
            <a:r>
              <a:rPr lang="en-US" altLang="ko-KR" sz="1200" b="1" dirty="0">
                <a:solidFill>
                  <a:srgbClr val="FF0000"/>
                </a:solidFill>
                <a:ea typeface="맑은 고딕" pitchFamily="50" charset="-127"/>
                <a:cs typeface="Calibri" panose="020F0502020204030204" pitchFamily="34" charset="0"/>
              </a:rPr>
              <a:t>Performance Index</a:t>
            </a:r>
            <a:endParaRPr lang="ko-KR" altLang="en-US" sz="1200" b="1" dirty="0">
              <a:solidFill>
                <a:srgbClr val="FF0000"/>
              </a:solidFill>
              <a:ea typeface="맑은 고딕" pitchFamily="50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0656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</a:t>
            </a: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DE46F323-A9B3-4C80-971E-62D97F28CE68}"/>
              </a:ext>
            </a:extLst>
          </p:cNvPr>
          <p:cNvSpPr/>
          <p:nvPr/>
        </p:nvSpPr>
        <p:spPr>
          <a:xfrm>
            <a:off x="2801432" y="3300294"/>
            <a:ext cx="254180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cs typeface="Calibri" panose="020F0502020204030204" pitchFamily="34" charset="0"/>
              </a:rPr>
              <a:t>Figure 7. SYNC Download UI</a:t>
            </a:r>
            <a:endParaRPr lang="ko-KR" altLang="en-US" sz="1200" b="1" dirty="0">
              <a:cs typeface="Calibri" panose="020F0502020204030204" pitchFamily="34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FF7A1B7-CA3F-47E2-8ACA-D74F0524E4E9}"/>
              </a:ext>
            </a:extLst>
          </p:cNvPr>
          <p:cNvSpPr/>
          <p:nvPr/>
        </p:nvSpPr>
        <p:spPr>
          <a:xfrm>
            <a:off x="2758272" y="5941224"/>
            <a:ext cx="871236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cs typeface="Calibri" panose="020F0502020204030204" pitchFamily="34" charset="0"/>
              </a:rPr>
              <a:t>Figure 9. Bandwidth Timeline, MO Distribution Graph and Information Windows by Parsing Multiple Logs during Runtime</a:t>
            </a:r>
            <a:endParaRPr lang="ko-KR" altLang="en-US" sz="1200" b="1" dirty="0">
              <a:cs typeface="Calibri" panose="020F0502020204030204" pitchFamily="34" charset="0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25D289D5-F19E-460D-A6A3-E98D88DEBB1E}"/>
              </a:ext>
            </a:extLst>
          </p:cNvPr>
          <p:cNvSpPr/>
          <p:nvPr/>
        </p:nvSpPr>
        <p:spPr>
          <a:xfrm>
            <a:off x="6543422" y="3291711"/>
            <a:ext cx="37994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b="1" dirty="0">
                <a:cs typeface="Calibri" panose="020F0502020204030204" pitchFamily="34" charset="0"/>
              </a:rPr>
              <a:t>Figure 8. Bandwidth, Latency, MO from REPORT</a:t>
            </a:r>
            <a:endParaRPr lang="ko-KR" altLang="en-US" sz="1200" b="1" dirty="0">
              <a:cs typeface="Calibri" panose="020F0502020204030204" pitchFamily="34" charset="0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6FA88B6D-725A-4122-BE83-3F8862824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01432" y="1350748"/>
            <a:ext cx="3386105" cy="1916120"/>
          </a:xfrm>
          <a:prstGeom prst="rect">
            <a:avLst/>
          </a:prstGeom>
        </p:spPr>
      </p:pic>
      <p:pic>
        <p:nvPicPr>
          <p:cNvPr id="11" name="그림 10">
            <a:extLst>
              <a:ext uri="{FF2B5EF4-FFF2-40B4-BE49-F238E27FC236}">
                <a16:creationId xmlns:a16="http://schemas.microsoft.com/office/drawing/2014/main" id="{D395CD4B-6631-4EF0-A7FA-10095027C2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432" y="3620946"/>
            <a:ext cx="7196917" cy="2273527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AB0C9F86-EAC4-485D-AB90-AA4EA3362B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3422" y="1342166"/>
            <a:ext cx="3454926" cy="1916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79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64B45-E345-024F-93A5-9693A579D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557581"/>
            <a:ext cx="11718235" cy="4459398"/>
          </a:xfr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r>
              <a:rPr lang="en-US" altLang="ko-KR" sz="2600" dirty="0"/>
              <a:t>This automation platform allows following features</a:t>
            </a:r>
          </a:p>
          <a:p>
            <a:r>
              <a:rPr lang="en-US" altLang="ko-KR" sz="2900" b="1" dirty="0">
                <a:solidFill>
                  <a:srgbClr val="0000CC"/>
                </a:solidFill>
                <a:cs typeface="Calibri" panose="020F0502020204030204" pitchFamily="34" charset="0"/>
              </a:rPr>
              <a:t>Reduced the time required for verification and human error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Due to the nature of PV having millions of configuration sets, a system was needed to manage and automatically set those settings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Minimized human error due to a significant decrease in manual task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Shorten development time due to reduced unnecessary iteration between engineers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Made it easy to reproduce experimental conditions with simple operation through UI </a:t>
            </a:r>
          </a:p>
          <a:p>
            <a:r>
              <a:rPr lang="en-US" altLang="ko-KR" sz="2900" b="1" dirty="0">
                <a:solidFill>
                  <a:srgbClr val="0000CC"/>
                </a:solidFill>
                <a:cs typeface="Calibri" panose="020F0502020204030204" pitchFamily="34" charset="0"/>
              </a:rPr>
              <a:t>Provided various performance features and logs at a glance during runtime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Due to the long PV experimental time, catching phenomena that can have a fatal impact on performance during runtime was very important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Various outputs and logs were scattered here and there, making it difficult to catch them at the beginning of the test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Helped to get insight for analysis and allowed to respond immediately when an issue occurs by providing a platform where you can see the figures such as bandwidth, latency, MO, bus error, and interrupt that can be critical issues for performance at a glance</a:t>
            </a:r>
          </a:p>
          <a:p>
            <a:r>
              <a:rPr lang="en-US" altLang="ko-KR" sz="2900" b="1" dirty="0">
                <a:solidFill>
                  <a:srgbClr val="0000CC"/>
                </a:solidFill>
                <a:cs typeface="Calibri" panose="020F0502020204030204" pitchFamily="34" charset="0"/>
              </a:rPr>
              <a:t>Provide output values from massive monitors and logs into performance indices 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As the types and number of monitors for PV increased drastically, the time spent for post-processing required to obtain meaningful results from a huge amount of output has become longer and longer</a:t>
            </a:r>
          </a:p>
          <a:p>
            <a:pPr lvl="1">
              <a:lnSpc>
                <a:spcPct val="120000"/>
              </a:lnSpc>
            </a:pPr>
            <a:r>
              <a:rPr lang="en-US" altLang="ko-KR" sz="2000" dirty="0"/>
              <a:t>Enabled to do this very simply by providing an environment where we can analyze the cause of low performance through more diverse monitors</a:t>
            </a:r>
          </a:p>
        </p:txBody>
      </p:sp>
    </p:spTree>
    <p:extLst>
      <p:ext uri="{BB962C8B-B14F-4D97-AF65-F5344CB8AC3E}">
        <p14:creationId xmlns:p14="http://schemas.microsoft.com/office/powerpoint/2010/main" val="613880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DEE"/>
      </a:accent1>
      <a:accent2>
        <a:srgbClr val="ED7D31"/>
      </a:accent2>
      <a:accent3>
        <a:srgbClr val="C2D833"/>
      </a:accent3>
      <a:accent4>
        <a:srgbClr val="BFDCE0"/>
      </a:accent4>
      <a:accent5>
        <a:srgbClr val="8CCDA3"/>
      </a:accent5>
      <a:accent6>
        <a:srgbClr val="3F97D3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C_988440-22_ConfPPT_R2.potx" id="{9454845F-F5A2-4B22-9F36-3424BE65FDE6}" vid="{ED07359C-1F2A-450E-9662-33E25CAA82C3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DAC_988440-22_ConfPPT_R2</Template>
  <TotalTime>367</TotalTime>
  <Words>905</Words>
  <Application>Microsoft Office PowerPoint</Application>
  <PresentationFormat>와이드스크린</PresentationFormat>
  <Paragraphs>96</Paragraphs>
  <Slides>10</Slides>
  <Notes>9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8" baseType="lpstr">
      <vt:lpstr>맑은 고딕</vt:lpstr>
      <vt:lpstr>Arial</vt:lpstr>
      <vt:lpstr>Calibri</vt:lpstr>
      <vt:lpstr>Courier New</vt:lpstr>
      <vt:lpstr>Franklin Gothic Book</vt:lpstr>
      <vt:lpstr>Franklin Gothic Medium</vt:lpstr>
      <vt:lpstr>Wingdings</vt:lpstr>
      <vt:lpstr>Office Theme</vt:lpstr>
      <vt:lpstr>PowerPoint 프레젠테이션</vt:lpstr>
      <vt:lpstr>Emulation Based Automation Platform For SoC Performance Verification</vt:lpstr>
      <vt:lpstr>Motivation (1/2)</vt:lpstr>
      <vt:lpstr>Motivation (2/2)</vt:lpstr>
      <vt:lpstr>Main Ideas (1/3)</vt:lpstr>
      <vt:lpstr>Main Ideas (2/3)</vt:lpstr>
      <vt:lpstr>Main Ideas (3/3)</vt:lpstr>
      <vt:lpstr>Evidence</vt:lpstr>
      <vt:lpstr>Summary</vt:lpstr>
      <vt:lpstr>Thank You</vt:lpstr>
    </vt:vector>
  </TitlesOfParts>
  <Company>SmithBucklin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Kolak, Alexis</dc:creator>
  <cp:lastModifiedBy>정 현희</cp:lastModifiedBy>
  <cp:revision>57</cp:revision>
  <dcterms:created xsi:type="dcterms:W3CDTF">2023-02-03T23:08:15Z</dcterms:created>
  <dcterms:modified xsi:type="dcterms:W3CDTF">2023-06-08T17:58:49Z</dcterms:modified>
</cp:coreProperties>
</file>